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320" r:id="rId3"/>
    <p:sldId id="316" r:id="rId4"/>
    <p:sldId id="317" r:id="rId5"/>
    <p:sldId id="318" r:id="rId6"/>
    <p:sldId id="319" r:id="rId7"/>
    <p:sldId id="322" r:id="rId8"/>
    <p:sldId id="323" r:id="rId9"/>
    <p:sldId id="324" r:id="rId10"/>
    <p:sldId id="331" r:id="rId11"/>
    <p:sldId id="325" r:id="rId12"/>
    <p:sldId id="338" r:id="rId13"/>
    <p:sldId id="332" r:id="rId14"/>
    <p:sldId id="335" r:id="rId15"/>
    <p:sldId id="334" r:id="rId16"/>
    <p:sldId id="336" r:id="rId17"/>
    <p:sldId id="327" r:id="rId18"/>
    <p:sldId id="337" r:id="rId19"/>
    <p:sldId id="339" r:id="rId20"/>
    <p:sldId id="344" r:id="rId21"/>
    <p:sldId id="326" r:id="rId22"/>
    <p:sldId id="342" r:id="rId23"/>
    <p:sldId id="341" r:id="rId24"/>
    <p:sldId id="345" r:id="rId25"/>
    <p:sldId id="329" r:id="rId26"/>
    <p:sldId id="330" r:id="rId27"/>
  </p:sldIdLst>
  <p:sldSz cx="9144000" cy="6858000" type="screen4x3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479C90EB-9D5F-AA44-8093-13162292CC0E}">
          <p14:sldIdLst>
            <p14:sldId id="257"/>
          </p14:sldIdLst>
        </p14:section>
        <p14:section name="Introduksjon" id="{32CEF061-59A8-794F-8E17-A33A8DFFF74D}">
          <p14:sldIdLst>
            <p14:sldId id="320"/>
            <p14:sldId id="316"/>
            <p14:sldId id="317"/>
            <p14:sldId id="318"/>
            <p14:sldId id="319"/>
          </p14:sldIdLst>
        </p14:section>
        <p14:section name="Eksempler på personalisering" id="{D344C803-4E8B-9946-B82C-F4C5A6162EC4}">
          <p14:sldIdLst>
            <p14:sldId id="322"/>
            <p14:sldId id="323"/>
            <p14:sldId id="324"/>
            <p14:sldId id="331"/>
            <p14:sldId id="325"/>
            <p14:sldId id="338"/>
            <p14:sldId id="332"/>
            <p14:sldId id="335"/>
            <p14:sldId id="334"/>
            <p14:sldId id="336"/>
            <p14:sldId id="327"/>
            <p14:sldId id="337"/>
            <p14:sldId id="339"/>
            <p14:sldId id="344"/>
            <p14:sldId id="326"/>
            <p14:sldId id="342"/>
            <p14:sldId id="341"/>
            <p14:sldId id="345"/>
            <p14:sldId id="329"/>
            <p14:sldId id="330"/>
          </p14:sldIdLst>
        </p14:section>
        <p14:section name="Dagens nettaviser" id="{4EAE072A-4C02-7444-B1AA-9ED81740D860}">
          <p14:sldIdLst/>
        </p14:section>
        <p14:section name="Newsrec" id="{7D0520C4-B03A-7949-BB8A-9882D2632CB9}">
          <p14:sldIdLst/>
        </p14:section>
        <p14:section name="Personvern" id="{87BF959F-A668-CC4F-8876-DE587D2E839E}">
          <p14:sldIdLst/>
        </p14:section>
        <p14:section name="Fremtiden" id="{EF3B0865-2E3B-FA47-9F32-F352206E40E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49E57"/>
    <a:srgbClr val="CB7328"/>
    <a:srgbClr val="12687B"/>
    <a:srgbClr val="98A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sfar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7" autoAdjust="0"/>
    <p:restoredTop sz="68082" autoAdjust="0"/>
  </p:normalViewPr>
  <p:slideViewPr>
    <p:cSldViewPr snapToGrid="0" snapToObjects="1">
      <p:cViewPr>
        <p:scale>
          <a:sx n="63" d="100"/>
          <a:sy n="63" d="100"/>
        </p:scale>
        <p:origin x="-2568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66149-55EC-9647-A3F8-1495BEEA335D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77DF6E7-0D24-9047-A8FF-FECE1ABA43A5}">
      <dgm:prSet phldrT="[Tekst]"/>
      <dgm:spPr/>
      <dgm:t>
        <a:bodyPr/>
        <a:lstStyle/>
        <a:p>
          <a:r>
            <a:rPr lang="nb-NO" dirty="0" smtClean="0"/>
            <a:t>Storm </a:t>
          </a:r>
          <a:r>
            <a:rPr lang="nb-NO" dirty="0" err="1" smtClean="0"/>
            <a:t>topology</a:t>
          </a:r>
          <a:endParaRPr lang="nb-NO" dirty="0"/>
        </a:p>
      </dgm:t>
    </dgm:pt>
    <dgm:pt modelId="{1E4ACBC2-E621-CD4B-AAC7-991B093FBC4D}" type="parTrans" cxnId="{9F461082-C4C2-AD46-9957-5F1BDFEE15E8}">
      <dgm:prSet/>
      <dgm:spPr/>
      <dgm:t>
        <a:bodyPr/>
        <a:lstStyle/>
        <a:p>
          <a:endParaRPr lang="nb-NO"/>
        </a:p>
      </dgm:t>
    </dgm:pt>
    <dgm:pt modelId="{1DCBF982-90DC-DA45-96FD-4EEF75C61F30}" type="sibTrans" cxnId="{9F461082-C4C2-AD46-9957-5F1BDFEE15E8}">
      <dgm:prSet/>
      <dgm:spPr/>
      <dgm:t>
        <a:bodyPr/>
        <a:lstStyle/>
        <a:p>
          <a:endParaRPr lang="nb-NO"/>
        </a:p>
      </dgm:t>
    </dgm:pt>
    <dgm:pt modelId="{7759522F-8CDF-7A4D-A473-0249C25EFB96}" type="pres">
      <dgm:prSet presAssocID="{85D66149-55EC-9647-A3F8-1495BEEA335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15F447BB-1D37-3D42-AF34-9480949E670D}" type="pres">
      <dgm:prSet presAssocID="{677DF6E7-0D24-9047-A8FF-FECE1ABA43A5}" presName="Accent1" presStyleCnt="0"/>
      <dgm:spPr/>
    </dgm:pt>
    <dgm:pt modelId="{1C8183CC-8AAF-A146-8E04-7464611F692C}" type="pres">
      <dgm:prSet presAssocID="{677DF6E7-0D24-9047-A8FF-FECE1ABA43A5}" presName="Accent" presStyleLbl="node1" presStyleIdx="0" presStyleCnt="1" custScaleX="38311" custScaleY="37627" custLinFactNeighborX="-486" custLinFactNeighborY="25813"/>
      <dgm:spPr/>
    </dgm:pt>
    <dgm:pt modelId="{5FE54AB3-D277-D840-8077-0C6517DC9D33}" type="pres">
      <dgm:prSet presAssocID="{677DF6E7-0D24-9047-A8FF-FECE1ABA43A5}" presName="Parent1" presStyleLbl="revTx" presStyleIdx="0" presStyleCnt="1" custLinFactNeighborX="-93987" custLinFactNeighborY="995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9F461082-C4C2-AD46-9957-5F1BDFEE15E8}" srcId="{85D66149-55EC-9647-A3F8-1495BEEA335D}" destId="{677DF6E7-0D24-9047-A8FF-FECE1ABA43A5}" srcOrd="0" destOrd="0" parTransId="{1E4ACBC2-E621-CD4B-AAC7-991B093FBC4D}" sibTransId="{1DCBF982-90DC-DA45-96FD-4EEF75C61F30}"/>
    <dgm:cxn modelId="{C4B4CD22-AA3A-BC48-AA2A-6BB63FC78992}" type="presOf" srcId="{677DF6E7-0D24-9047-A8FF-FECE1ABA43A5}" destId="{5FE54AB3-D277-D840-8077-0C6517DC9D33}" srcOrd="0" destOrd="0" presId="urn:microsoft.com/office/officeart/2009/layout/CircleArrowProcess"/>
    <dgm:cxn modelId="{9BF0A816-6189-8346-AB52-E29FB8AD9B0A}" type="presOf" srcId="{85D66149-55EC-9647-A3F8-1495BEEA335D}" destId="{7759522F-8CDF-7A4D-A473-0249C25EFB96}" srcOrd="0" destOrd="0" presId="urn:microsoft.com/office/officeart/2009/layout/CircleArrowProcess"/>
    <dgm:cxn modelId="{4BC0E9ED-5D0E-9842-8D06-6A99AB10781F}" type="presParOf" srcId="{7759522F-8CDF-7A4D-A473-0249C25EFB96}" destId="{15F447BB-1D37-3D42-AF34-9480949E670D}" srcOrd="0" destOrd="0" presId="urn:microsoft.com/office/officeart/2009/layout/CircleArrowProcess"/>
    <dgm:cxn modelId="{B33722A8-77AE-6E4A-BACA-AD126AA023F2}" type="presParOf" srcId="{15F447BB-1D37-3D42-AF34-9480949E670D}" destId="{1C8183CC-8AAF-A146-8E04-7464611F692C}" srcOrd="0" destOrd="0" presId="urn:microsoft.com/office/officeart/2009/layout/CircleArrowProcess"/>
    <dgm:cxn modelId="{B125118A-391D-2E4E-B8DA-CC8F8429FD99}" type="presParOf" srcId="{7759522F-8CDF-7A4D-A473-0249C25EFB96}" destId="{5FE54AB3-D277-D840-8077-0C6517DC9D33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183CC-8AAF-A146-8E04-7464611F692C}">
      <dsp:nvSpPr>
        <dsp:cNvPr id="0" name=""/>
        <dsp:cNvSpPr/>
      </dsp:nvSpPr>
      <dsp:spPr>
        <a:xfrm>
          <a:off x="2300388" y="2298697"/>
          <a:ext cx="1459415" cy="143367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54AB3-D277-D840-8077-0C6517DC9D33}">
      <dsp:nvSpPr>
        <dsp:cNvPr id="0" name=""/>
        <dsp:cNvSpPr/>
      </dsp:nvSpPr>
      <dsp:spPr>
        <a:xfrm>
          <a:off x="0" y="2563570"/>
          <a:ext cx="2125675" cy="106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600" kern="1200" dirty="0" smtClean="0"/>
            <a:t>Storm </a:t>
          </a:r>
          <a:r>
            <a:rPr lang="nb-NO" sz="3600" kern="1200" dirty="0" err="1" smtClean="0"/>
            <a:t>topology</a:t>
          </a:r>
          <a:endParaRPr lang="nb-NO" sz="3600" kern="1200" dirty="0"/>
        </a:p>
      </dsp:txBody>
      <dsp:txXfrm>
        <a:off x="0" y="2563570"/>
        <a:ext cx="2125675" cy="106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925A4-38CC-8C43-8516-3C4930BA67C0}" type="datetimeFigureOut">
              <a:rPr lang="nb-NO" smtClean="0"/>
              <a:t>09.09.13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6D6F2-D96B-704A-99D6-D645F62C1C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812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BDF2-4BBA-F048-9FE8-FF1D4569C501}" type="datetimeFigureOut">
              <a:rPr lang="nb-NO" smtClean="0"/>
              <a:t>09.09.13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0E8E5-7D06-6846-9310-A202C0F0C2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3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94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500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865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83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1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001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588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6267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810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8062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Nimbus:</a:t>
            </a:r>
            <a:r>
              <a:rPr lang="nb-NO" baseline="0" dirty="0" smtClean="0"/>
              <a:t> J</a:t>
            </a:r>
            <a:r>
              <a:rPr lang="nb-NO" dirty="0" smtClean="0"/>
              <a:t>ob </a:t>
            </a:r>
            <a:r>
              <a:rPr lang="nb-NO" dirty="0" err="1" smtClean="0"/>
              <a:t>tracker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Zookeeper</a:t>
            </a:r>
            <a:r>
              <a:rPr lang="nb-NO" dirty="0" smtClean="0"/>
              <a:t>: </a:t>
            </a:r>
            <a:r>
              <a:rPr lang="nb-NO" dirty="0" err="1" smtClean="0"/>
              <a:t>Coordinate</a:t>
            </a:r>
            <a:r>
              <a:rPr lang="nb-NO" dirty="0" smtClean="0"/>
              <a:t> </a:t>
            </a:r>
            <a:r>
              <a:rPr lang="nb-NO" dirty="0" err="1" smtClean="0"/>
              <a:t>everything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Supervisor</a:t>
            </a:r>
            <a:r>
              <a:rPr lang="nb-NO" baseline="0" dirty="0" smtClean="0"/>
              <a:t> : </a:t>
            </a:r>
            <a:r>
              <a:rPr lang="nb-NO" baseline="0" dirty="0" err="1" smtClean="0"/>
              <a:t>Task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tracker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577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n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09.09.13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2687B"/>
                </a:solidFill>
              </a:defRPr>
            </a:lvl1pPr>
          </a:lstStyle>
          <a:p>
            <a:fld id="{B0890F04-FF69-E84A-A090-5CDAE45A9B88}" type="datetimeFigureOut">
              <a:rPr lang="nn-NO"/>
              <a:pPr/>
              <a:t>09.09.13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2687B"/>
                </a:solidFill>
              </a:defRPr>
            </a:lvl1pPr>
          </a:lstStyle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2687B"/>
                </a:solidFill>
              </a:defRPr>
            </a:lvl1pPr>
          </a:lstStyle>
          <a:p>
            <a:fld id="{61D4844B-31C5-0C43-A44B-076F1B03EE7B}" type="slidenum">
              <a:rPr lang="nn-NO"/>
              <a:pPr/>
              <a:t>‹#›</a:t>
            </a:fld>
            <a:endParaRPr lang="nn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12687B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0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2.png"/><Relationship Id="rId6" Type="http://schemas.openxmlformats.org/officeDocument/2006/relationships/image" Target="../media/image18.jpeg"/><Relationship Id="rId7" Type="http://schemas.openxmlformats.org/officeDocument/2006/relationships/image" Target="../media/image37.jpe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5.png"/><Relationship Id="rId8" Type="http://schemas.openxmlformats.org/officeDocument/2006/relationships/image" Target="../media/image14.jpe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0" y="-380486"/>
            <a:ext cx="8238521" cy="6185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ktangel 16"/>
          <p:cNvSpPr/>
          <p:nvPr/>
        </p:nvSpPr>
        <p:spPr>
          <a:xfrm>
            <a:off x="-413270" y="-380486"/>
            <a:ext cx="6000245" cy="8989473"/>
          </a:xfrm>
          <a:prstGeom prst="rect">
            <a:avLst/>
          </a:prstGeom>
          <a:solidFill>
            <a:schemeClr val="bg1">
              <a:lumMod val="85000"/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43823" y="2257455"/>
            <a:ext cx="6174657" cy="1143000"/>
          </a:xfrm>
          <a:effectLst/>
        </p:spPr>
        <p:txBody>
          <a:bodyPr>
            <a:noAutofit/>
          </a:bodyPr>
          <a:lstStyle/>
          <a:p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Javazone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Workshop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Storm Framework:</a:t>
            </a:r>
            <a:b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Making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sense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of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tweets</a:t>
            </a:r>
            <a:endParaRPr lang="nn-NO" sz="4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087" y="5562986"/>
            <a:ext cx="379022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nb-NO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Jon Espen Ingvaldsen</a:t>
            </a:r>
          </a:p>
          <a:p>
            <a:r>
              <a:rPr lang="nb-NO" sz="32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Qadeer</a:t>
            </a:r>
            <a:r>
              <a:rPr lang="nb-NO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 Ahmad</a:t>
            </a:r>
            <a:endParaRPr lang="nb-NO" sz="3200" b="1" dirty="0">
              <a:solidFill>
                <a:schemeClr val="bg1">
                  <a:lumMod val="50000"/>
                </a:schemeClr>
              </a:solidFill>
              <a:latin typeface="+mj-lt"/>
              <a:cs typeface="Browallia New" pitchFamily="34" charset="-34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1500" dirty="0" smtClean="0"/>
              <a:t>Storm</a:t>
            </a:r>
            <a:endParaRPr lang="nb-NO" dirty="0" smtClean="0"/>
          </a:p>
          <a:p>
            <a:r>
              <a:rPr lang="nb-NO" sz="3200" dirty="0" smtClean="0"/>
              <a:t>Distributed</a:t>
            </a:r>
          </a:p>
          <a:p>
            <a:r>
              <a:rPr lang="nb-NO" sz="3200" dirty="0" err="1" smtClean="0"/>
              <a:t>Fault</a:t>
            </a:r>
            <a:r>
              <a:rPr lang="nb-NO" sz="3200" dirty="0" smtClean="0"/>
              <a:t> tolerant</a:t>
            </a:r>
          </a:p>
          <a:p>
            <a:r>
              <a:rPr lang="nb-NO" sz="3200" dirty="0" smtClean="0"/>
              <a:t>Realtime </a:t>
            </a:r>
            <a:r>
              <a:rPr lang="nb-NO" sz="3200" dirty="0" err="1" smtClean="0"/>
              <a:t>computation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24103895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15" y="3833574"/>
            <a:ext cx="2719425" cy="2039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n-NO" dirty="0" smtClean="0"/>
              <a:t>Storm – Continuous Monitoring</a:t>
            </a:r>
            <a:endParaRPr lang="nn-NO" dirty="0"/>
          </a:p>
        </p:txBody>
      </p:sp>
      <p:grpSp>
        <p:nvGrpSpPr>
          <p:cNvPr id="10" name="Gruppe 9"/>
          <p:cNvGrpSpPr/>
          <p:nvPr/>
        </p:nvGrpSpPr>
        <p:grpSpPr>
          <a:xfrm>
            <a:off x="1107440" y="2403476"/>
            <a:ext cx="3008630" cy="0"/>
            <a:chOff x="2357582" y="1417638"/>
            <a:chExt cx="2735118" cy="0"/>
          </a:xfrm>
        </p:grpSpPr>
        <p:cxnSp>
          <p:nvCxnSpPr>
            <p:cNvPr id="6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uppe 16"/>
          <p:cNvGrpSpPr/>
          <p:nvPr/>
        </p:nvGrpSpPr>
        <p:grpSpPr>
          <a:xfrm>
            <a:off x="4268470" y="2403476"/>
            <a:ext cx="3008630" cy="0"/>
            <a:chOff x="2357582" y="1417638"/>
            <a:chExt cx="2735118" cy="0"/>
          </a:xfrm>
        </p:grpSpPr>
        <p:cxnSp>
          <p:nvCxnSpPr>
            <p:cNvPr id="18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70934033"/>
              </p:ext>
            </p:extLst>
          </p:nvPr>
        </p:nvGraphicFramePr>
        <p:xfrm>
          <a:off x="953770" y="14176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kstSylinder 19"/>
          <p:cNvSpPr txBox="1"/>
          <p:nvPr/>
        </p:nvSpPr>
        <p:spPr>
          <a:xfrm>
            <a:off x="1134153" y="1615172"/>
            <a:ext cx="313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err="1" smtClean="0"/>
              <a:t>MapReduce</a:t>
            </a:r>
            <a:r>
              <a:rPr lang="nb-NO" sz="3600" dirty="0" smtClean="0"/>
              <a:t> </a:t>
            </a:r>
            <a:r>
              <a:rPr lang="nb-NO" sz="3600" dirty="0" err="1" smtClean="0"/>
              <a:t>job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13312933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Why</a:t>
            </a:r>
            <a:r>
              <a:rPr lang="nb-NO" dirty="0" smtClean="0"/>
              <a:t> </a:t>
            </a:r>
            <a:r>
              <a:rPr lang="nb-NO" dirty="0" err="1" smtClean="0"/>
              <a:t>use</a:t>
            </a:r>
            <a:r>
              <a:rPr lang="nb-NO" dirty="0" smtClean="0"/>
              <a:t> Storm?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Simple</a:t>
            </a:r>
            <a:r>
              <a:rPr lang="nb-NO" sz="1600" dirty="0" smtClean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programming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 smtClean="0">
                <a:solidFill>
                  <a:schemeClr val="tx1"/>
                </a:solidFill>
              </a:rPr>
              <a:t>model</a:t>
            </a:r>
            <a:r>
              <a:rPr lang="nb-NO" sz="1600" dirty="0">
                <a:solidFill>
                  <a:schemeClr val="tx1"/>
                </a:solidFill>
              </a:rPr>
              <a:t>.</a:t>
            </a:r>
          </a:p>
          <a:p>
            <a:r>
              <a:rPr lang="nb-NO" sz="1600" dirty="0" smtClean="0">
                <a:solidFill>
                  <a:schemeClr val="tx1"/>
                </a:solidFill>
              </a:rPr>
              <a:t>Runs </a:t>
            </a:r>
            <a:r>
              <a:rPr lang="nb-NO" sz="1600" b="1" dirty="0" err="1">
                <a:solidFill>
                  <a:schemeClr val="tx1"/>
                </a:solidFill>
              </a:rPr>
              <a:t>any</a:t>
            </a:r>
            <a:r>
              <a:rPr lang="nb-NO" sz="1600" b="1" dirty="0">
                <a:solidFill>
                  <a:schemeClr val="tx1"/>
                </a:solidFill>
              </a:rPr>
              <a:t> </a:t>
            </a:r>
            <a:r>
              <a:rPr lang="nb-NO" sz="1600" b="1" dirty="0" err="1">
                <a:solidFill>
                  <a:schemeClr val="tx1"/>
                </a:solidFill>
              </a:rPr>
              <a:t>programming</a:t>
            </a:r>
            <a:r>
              <a:rPr lang="nb-NO" sz="1600" b="1" dirty="0">
                <a:solidFill>
                  <a:schemeClr val="tx1"/>
                </a:solidFill>
              </a:rPr>
              <a:t> </a:t>
            </a:r>
            <a:r>
              <a:rPr lang="nb-NO" sz="1600" b="1" dirty="0" err="1" smtClean="0">
                <a:solidFill>
                  <a:schemeClr val="tx1"/>
                </a:solidFill>
              </a:rPr>
              <a:t>language</a:t>
            </a:r>
            <a:r>
              <a:rPr lang="nb-NO" sz="1600" dirty="0" smtClean="0">
                <a:solidFill>
                  <a:schemeClr val="tx1"/>
                </a:solidFill>
              </a:rPr>
              <a:t>.</a:t>
            </a:r>
            <a:endParaRPr lang="nb-NO" sz="1600" dirty="0">
              <a:solidFill>
                <a:schemeClr val="tx1"/>
              </a:solidFill>
            </a:endParaRPr>
          </a:p>
          <a:p>
            <a:r>
              <a:rPr lang="nb-NO" sz="1600" b="1" dirty="0" err="1" smtClean="0">
                <a:solidFill>
                  <a:schemeClr val="tx1"/>
                </a:solidFill>
              </a:rPr>
              <a:t>Fault</a:t>
            </a:r>
            <a:r>
              <a:rPr lang="nb-NO" sz="1600" b="1" dirty="0">
                <a:solidFill>
                  <a:schemeClr val="tx1"/>
                </a:solidFill>
              </a:rPr>
              <a:t>-tolerant</a:t>
            </a:r>
            <a:r>
              <a:rPr lang="nb-NO" sz="1600" dirty="0">
                <a:solidFill>
                  <a:schemeClr val="tx1"/>
                </a:solidFill>
              </a:rPr>
              <a:t>: </a:t>
            </a:r>
            <a:endParaRPr lang="nb-NO" sz="1600" dirty="0" smtClean="0">
              <a:solidFill>
                <a:schemeClr val="tx1"/>
              </a:solidFill>
            </a:endParaRPr>
          </a:p>
          <a:p>
            <a:pPr lvl="1"/>
            <a:r>
              <a:rPr lang="nb-NO" sz="1600" dirty="0" smtClean="0">
                <a:solidFill>
                  <a:schemeClr val="tx1"/>
                </a:solidFill>
              </a:rPr>
              <a:t>All </a:t>
            </a:r>
            <a:r>
              <a:rPr lang="nb-NO" sz="1600" dirty="0" err="1">
                <a:solidFill>
                  <a:schemeClr val="tx1"/>
                </a:solidFill>
              </a:rPr>
              <a:t>you</a:t>
            </a:r>
            <a:r>
              <a:rPr lang="nb-NO" sz="1600" dirty="0">
                <a:solidFill>
                  <a:schemeClr val="tx1"/>
                </a:solidFill>
              </a:rPr>
              <a:t> have to do is </a:t>
            </a:r>
            <a:r>
              <a:rPr lang="nb-NO" sz="1600" dirty="0" err="1">
                <a:solidFill>
                  <a:schemeClr val="tx1"/>
                </a:solidFill>
              </a:rPr>
              <a:t>provide</a:t>
            </a:r>
            <a:r>
              <a:rPr lang="nb-NO" sz="1600" dirty="0">
                <a:solidFill>
                  <a:schemeClr val="tx1"/>
                </a:solidFill>
              </a:rPr>
              <a:t> a jar </a:t>
            </a:r>
            <a:r>
              <a:rPr lang="nb-NO" sz="1600" dirty="0" err="1">
                <a:solidFill>
                  <a:schemeClr val="tx1"/>
                </a:solidFill>
              </a:rPr>
              <a:t>containing</a:t>
            </a:r>
            <a:r>
              <a:rPr lang="nb-NO" sz="1600" dirty="0">
                <a:solidFill>
                  <a:schemeClr val="tx1"/>
                </a:solidFill>
              </a:rPr>
              <a:t> all </a:t>
            </a:r>
            <a:r>
              <a:rPr lang="nb-NO" sz="1600" dirty="0" err="1">
                <a:solidFill>
                  <a:schemeClr val="tx1"/>
                </a:solidFill>
              </a:rPr>
              <a:t>your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code</a:t>
            </a:r>
            <a:r>
              <a:rPr lang="nb-NO" sz="1600" dirty="0">
                <a:solidFill>
                  <a:schemeClr val="tx1"/>
                </a:solidFill>
              </a:rPr>
              <a:t>. </a:t>
            </a:r>
            <a:endParaRPr lang="nb-NO" sz="1600" dirty="0" smtClean="0">
              <a:solidFill>
                <a:schemeClr val="tx1"/>
              </a:solidFill>
            </a:endParaRPr>
          </a:p>
          <a:p>
            <a:pPr lvl="1"/>
            <a:r>
              <a:rPr lang="nb-NO" sz="1600" dirty="0" smtClean="0">
                <a:solidFill>
                  <a:schemeClr val="tx1"/>
                </a:solidFill>
              </a:rPr>
              <a:t>Storm </a:t>
            </a:r>
            <a:r>
              <a:rPr lang="nb-NO" sz="1600" dirty="0" err="1" smtClean="0">
                <a:solidFill>
                  <a:schemeClr val="tx1"/>
                </a:solidFill>
              </a:rPr>
              <a:t>distributes</a:t>
            </a:r>
            <a:r>
              <a:rPr lang="nb-NO" sz="1600" dirty="0" smtClean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that</a:t>
            </a:r>
            <a:r>
              <a:rPr lang="nb-NO" sz="1600" dirty="0">
                <a:solidFill>
                  <a:schemeClr val="tx1"/>
                </a:solidFill>
              </a:rPr>
              <a:t> jar, </a:t>
            </a:r>
            <a:r>
              <a:rPr lang="nb-NO" sz="1600" dirty="0" err="1">
                <a:solidFill>
                  <a:schemeClr val="tx1"/>
                </a:solidFill>
              </a:rPr>
              <a:t>assigns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workers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across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cluster</a:t>
            </a:r>
            <a:r>
              <a:rPr lang="nb-NO" sz="1600" dirty="0">
                <a:solidFill>
                  <a:schemeClr val="tx1"/>
                </a:solidFill>
              </a:rPr>
              <a:t> to </a:t>
            </a:r>
            <a:r>
              <a:rPr lang="nb-NO" sz="1600" dirty="0" err="1">
                <a:solidFill>
                  <a:schemeClr val="tx1"/>
                </a:solidFill>
              </a:rPr>
              <a:t>execute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topology</a:t>
            </a:r>
            <a:r>
              <a:rPr lang="nb-NO" sz="1600" dirty="0">
                <a:solidFill>
                  <a:schemeClr val="tx1"/>
                </a:solidFill>
              </a:rPr>
              <a:t>, monitors </a:t>
            </a:r>
            <a:r>
              <a:rPr lang="nb-NO" sz="1600" dirty="0" err="1">
                <a:solidFill>
                  <a:schemeClr val="tx1"/>
                </a:solidFill>
              </a:rPr>
              <a:t>the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topology</a:t>
            </a:r>
            <a:r>
              <a:rPr lang="nb-NO" sz="1600" dirty="0">
                <a:solidFill>
                  <a:schemeClr val="tx1"/>
                </a:solidFill>
              </a:rPr>
              <a:t>, and </a:t>
            </a:r>
            <a:r>
              <a:rPr lang="nb-NO" sz="1600" dirty="0" err="1">
                <a:solidFill>
                  <a:schemeClr val="tx1"/>
                </a:solidFill>
              </a:rPr>
              <a:t>automatically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reassigns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workers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that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go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down</a:t>
            </a:r>
            <a:r>
              <a:rPr lang="nb-NO" sz="1600" dirty="0">
                <a:solidFill>
                  <a:schemeClr val="tx1"/>
                </a:solidFill>
              </a:rPr>
              <a:t>.</a:t>
            </a:r>
          </a:p>
          <a:p>
            <a:endParaRPr lang="nb-NO" sz="1600" dirty="0">
              <a:solidFill>
                <a:schemeClr val="tx1"/>
              </a:solidFill>
            </a:endParaRPr>
          </a:p>
          <a:p>
            <a:r>
              <a:rPr lang="nb-NO" sz="1600" b="1" dirty="0" smtClean="0">
                <a:solidFill>
                  <a:schemeClr val="tx1"/>
                </a:solidFill>
              </a:rPr>
              <a:t>Horizontally </a:t>
            </a:r>
            <a:r>
              <a:rPr lang="nb-NO" sz="1600" b="1" dirty="0" err="1">
                <a:solidFill>
                  <a:schemeClr val="tx1"/>
                </a:solidFill>
              </a:rPr>
              <a:t>scalable</a:t>
            </a:r>
            <a:r>
              <a:rPr lang="nb-NO" sz="1600" dirty="0">
                <a:solidFill>
                  <a:schemeClr val="tx1"/>
                </a:solidFill>
              </a:rPr>
              <a:t>: All </a:t>
            </a:r>
            <a:r>
              <a:rPr lang="nb-NO" sz="1600" dirty="0" err="1">
                <a:solidFill>
                  <a:schemeClr val="tx1"/>
                </a:solidFill>
              </a:rPr>
              <a:t>computations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are</a:t>
            </a:r>
            <a:r>
              <a:rPr lang="nb-NO" sz="1600" dirty="0">
                <a:solidFill>
                  <a:schemeClr val="tx1"/>
                </a:solidFill>
              </a:rPr>
              <a:t> done in </a:t>
            </a:r>
            <a:r>
              <a:rPr lang="nb-NO" sz="1600" dirty="0" err="1">
                <a:solidFill>
                  <a:schemeClr val="tx1"/>
                </a:solidFill>
              </a:rPr>
              <a:t>parallel</a:t>
            </a:r>
            <a:r>
              <a:rPr lang="nb-NO" sz="1600" dirty="0">
                <a:solidFill>
                  <a:schemeClr val="tx1"/>
                </a:solidFill>
              </a:rPr>
              <a:t>. To </a:t>
            </a:r>
            <a:r>
              <a:rPr lang="nb-NO" sz="1600" dirty="0" err="1">
                <a:solidFill>
                  <a:schemeClr val="tx1"/>
                </a:solidFill>
              </a:rPr>
              <a:t>scale</a:t>
            </a:r>
            <a:r>
              <a:rPr lang="nb-NO" sz="1600" dirty="0">
                <a:solidFill>
                  <a:schemeClr val="tx1"/>
                </a:solidFill>
              </a:rPr>
              <a:t> a realtime </a:t>
            </a:r>
            <a:r>
              <a:rPr lang="nb-NO" sz="1600" dirty="0" err="1">
                <a:solidFill>
                  <a:schemeClr val="tx1"/>
                </a:solidFill>
              </a:rPr>
              <a:t>computation</a:t>
            </a:r>
            <a:r>
              <a:rPr lang="nb-NO" sz="1600" dirty="0">
                <a:solidFill>
                  <a:schemeClr val="tx1"/>
                </a:solidFill>
              </a:rPr>
              <a:t>, all </a:t>
            </a:r>
            <a:r>
              <a:rPr lang="nb-NO" sz="1600" dirty="0" err="1">
                <a:solidFill>
                  <a:schemeClr val="tx1"/>
                </a:solidFill>
              </a:rPr>
              <a:t>you</a:t>
            </a:r>
            <a:r>
              <a:rPr lang="nb-NO" sz="1600" dirty="0">
                <a:solidFill>
                  <a:schemeClr val="tx1"/>
                </a:solidFill>
              </a:rPr>
              <a:t> have to do is </a:t>
            </a:r>
            <a:r>
              <a:rPr lang="nb-NO" sz="1600" dirty="0" err="1">
                <a:solidFill>
                  <a:schemeClr val="tx1"/>
                </a:solidFill>
              </a:rPr>
              <a:t>add</a:t>
            </a:r>
            <a:r>
              <a:rPr lang="nb-NO" sz="1600" dirty="0">
                <a:solidFill>
                  <a:schemeClr val="tx1"/>
                </a:solidFill>
              </a:rPr>
              <a:t> more </a:t>
            </a:r>
            <a:r>
              <a:rPr lang="nb-NO" sz="1600" dirty="0" err="1">
                <a:solidFill>
                  <a:schemeClr val="tx1"/>
                </a:solidFill>
              </a:rPr>
              <a:t>machines</a:t>
            </a:r>
            <a:r>
              <a:rPr lang="nb-NO" sz="1600" dirty="0">
                <a:solidFill>
                  <a:schemeClr val="tx1"/>
                </a:solidFill>
              </a:rPr>
              <a:t> and Storm </a:t>
            </a:r>
            <a:r>
              <a:rPr lang="nb-NO" sz="1600" dirty="0" err="1">
                <a:solidFill>
                  <a:schemeClr val="tx1"/>
                </a:solidFill>
              </a:rPr>
              <a:t>takes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care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of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the</a:t>
            </a:r>
            <a:r>
              <a:rPr lang="nb-NO" sz="1600" dirty="0">
                <a:solidFill>
                  <a:schemeClr val="tx1"/>
                </a:solidFill>
              </a:rPr>
              <a:t> rest</a:t>
            </a:r>
            <a:r>
              <a:rPr lang="nb-NO" sz="1600" dirty="0" smtClean="0">
                <a:solidFill>
                  <a:schemeClr val="tx1"/>
                </a:solidFill>
              </a:rPr>
              <a:t>.</a:t>
            </a:r>
            <a:endParaRPr lang="nb-NO" sz="1600" dirty="0">
              <a:solidFill>
                <a:schemeClr val="tx1"/>
              </a:solidFill>
            </a:endParaRPr>
          </a:p>
          <a:p>
            <a:r>
              <a:rPr lang="nb-NO" sz="1600" b="1" dirty="0" smtClean="0">
                <a:solidFill>
                  <a:schemeClr val="tx1"/>
                </a:solidFill>
              </a:rPr>
              <a:t>Reliable</a:t>
            </a:r>
            <a:r>
              <a:rPr lang="nb-NO" sz="1600" dirty="0">
                <a:solidFill>
                  <a:schemeClr val="tx1"/>
                </a:solidFill>
              </a:rPr>
              <a:t>: Storm </a:t>
            </a:r>
            <a:r>
              <a:rPr lang="nb-NO" sz="1600" dirty="0" err="1">
                <a:solidFill>
                  <a:schemeClr val="tx1"/>
                </a:solidFill>
              </a:rPr>
              <a:t>guarantees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that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each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message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will</a:t>
            </a:r>
            <a:r>
              <a:rPr lang="nb-NO" sz="1600" dirty="0">
                <a:solidFill>
                  <a:schemeClr val="tx1"/>
                </a:solidFill>
              </a:rPr>
              <a:t> be </a:t>
            </a:r>
            <a:r>
              <a:rPr lang="nb-NO" sz="1600" dirty="0" err="1">
                <a:solidFill>
                  <a:schemeClr val="tx1"/>
                </a:solidFill>
              </a:rPr>
              <a:t>fully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processed</a:t>
            </a:r>
            <a:r>
              <a:rPr lang="nb-NO" sz="1600" dirty="0">
                <a:solidFill>
                  <a:schemeClr val="tx1"/>
                </a:solidFill>
              </a:rPr>
              <a:t> at </a:t>
            </a:r>
            <a:r>
              <a:rPr lang="nb-NO" sz="1600" dirty="0" err="1">
                <a:solidFill>
                  <a:schemeClr val="tx1"/>
                </a:solidFill>
              </a:rPr>
              <a:t>least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once</a:t>
            </a:r>
            <a:r>
              <a:rPr lang="nb-NO" sz="1600" dirty="0">
                <a:solidFill>
                  <a:schemeClr val="tx1"/>
                </a:solidFill>
              </a:rPr>
              <a:t>. Messages </a:t>
            </a:r>
            <a:r>
              <a:rPr lang="nb-NO" sz="1600" dirty="0" err="1">
                <a:solidFill>
                  <a:schemeClr val="tx1"/>
                </a:solidFill>
              </a:rPr>
              <a:t>will</a:t>
            </a:r>
            <a:r>
              <a:rPr lang="nb-NO" sz="1600" dirty="0">
                <a:solidFill>
                  <a:schemeClr val="tx1"/>
                </a:solidFill>
              </a:rPr>
              <a:t> be </a:t>
            </a:r>
            <a:r>
              <a:rPr lang="nb-NO" sz="1600" dirty="0" err="1">
                <a:solidFill>
                  <a:schemeClr val="tx1"/>
                </a:solidFill>
              </a:rPr>
              <a:t>processed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exactly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once</a:t>
            </a:r>
            <a:r>
              <a:rPr lang="nb-NO" sz="1600" dirty="0">
                <a:solidFill>
                  <a:schemeClr val="tx1"/>
                </a:solidFill>
              </a:rPr>
              <a:t> as </a:t>
            </a:r>
            <a:r>
              <a:rPr lang="nb-NO" sz="1600" dirty="0" err="1">
                <a:solidFill>
                  <a:schemeClr val="tx1"/>
                </a:solidFill>
              </a:rPr>
              <a:t>long</a:t>
            </a:r>
            <a:r>
              <a:rPr lang="nb-NO" sz="1600" dirty="0">
                <a:solidFill>
                  <a:schemeClr val="tx1"/>
                </a:solidFill>
              </a:rPr>
              <a:t> as </a:t>
            </a:r>
            <a:r>
              <a:rPr lang="nb-NO" sz="1600" dirty="0" err="1">
                <a:solidFill>
                  <a:schemeClr val="tx1"/>
                </a:solidFill>
              </a:rPr>
              <a:t>there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are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no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errors</a:t>
            </a:r>
            <a:r>
              <a:rPr lang="nb-NO" sz="1600" dirty="0" smtClean="0">
                <a:solidFill>
                  <a:schemeClr val="tx1"/>
                </a:solidFill>
              </a:rPr>
              <a:t>.</a:t>
            </a:r>
            <a:endParaRPr lang="nb-NO" sz="1600" dirty="0">
              <a:solidFill>
                <a:schemeClr val="tx1"/>
              </a:solidFill>
            </a:endParaRPr>
          </a:p>
          <a:p>
            <a:r>
              <a:rPr lang="nb-NO" sz="1600" b="1" dirty="0" smtClean="0">
                <a:solidFill>
                  <a:schemeClr val="tx1"/>
                </a:solidFill>
              </a:rPr>
              <a:t>Fast</a:t>
            </a:r>
            <a:r>
              <a:rPr lang="nb-NO" sz="1600" dirty="0">
                <a:solidFill>
                  <a:schemeClr val="tx1"/>
                </a:solidFill>
              </a:rPr>
              <a:t>: Storm is </a:t>
            </a:r>
            <a:r>
              <a:rPr lang="nb-NO" sz="1600" dirty="0" err="1">
                <a:solidFill>
                  <a:schemeClr val="tx1"/>
                </a:solidFill>
              </a:rPr>
              <a:t>built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with</a:t>
            </a:r>
            <a:r>
              <a:rPr lang="nb-NO" sz="1600" dirty="0">
                <a:solidFill>
                  <a:schemeClr val="tx1"/>
                </a:solidFill>
              </a:rPr>
              <a:t> speed in </a:t>
            </a:r>
            <a:r>
              <a:rPr lang="nb-NO" sz="1600" dirty="0" err="1">
                <a:solidFill>
                  <a:schemeClr val="tx1"/>
                </a:solidFill>
              </a:rPr>
              <a:t>mind</a:t>
            </a:r>
            <a:r>
              <a:rPr lang="nb-NO" sz="1600" dirty="0">
                <a:solidFill>
                  <a:schemeClr val="tx1"/>
                </a:solidFill>
              </a:rPr>
              <a:t>. </a:t>
            </a:r>
            <a:r>
              <a:rPr lang="nb-NO" sz="1600" dirty="0" err="1">
                <a:solidFill>
                  <a:schemeClr val="tx1"/>
                </a:solidFill>
              </a:rPr>
              <a:t>ZeroMQ</a:t>
            </a:r>
            <a:r>
              <a:rPr lang="nb-NO" sz="1600" dirty="0">
                <a:solidFill>
                  <a:schemeClr val="tx1"/>
                </a:solidFill>
              </a:rPr>
              <a:t> is used for </a:t>
            </a:r>
            <a:r>
              <a:rPr lang="nb-NO" sz="1600" dirty="0" err="1">
                <a:solidFill>
                  <a:schemeClr val="tx1"/>
                </a:solidFill>
              </a:rPr>
              <a:t>the</a:t>
            </a:r>
            <a:r>
              <a:rPr lang="nb-NO" sz="1600" dirty="0">
                <a:solidFill>
                  <a:schemeClr val="tx1"/>
                </a:solidFill>
              </a:rPr>
              <a:t> underlying </a:t>
            </a:r>
            <a:r>
              <a:rPr lang="nb-NO" sz="1600" dirty="0" err="1">
                <a:solidFill>
                  <a:schemeClr val="tx1"/>
                </a:solidFill>
              </a:rPr>
              <a:t>message</a:t>
            </a:r>
            <a:r>
              <a:rPr lang="nb-NO" sz="1600" dirty="0">
                <a:solidFill>
                  <a:schemeClr val="tx1"/>
                </a:solidFill>
              </a:rPr>
              <a:t> passing, and </a:t>
            </a:r>
            <a:r>
              <a:rPr lang="nb-NO" sz="1600" dirty="0" err="1">
                <a:solidFill>
                  <a:schemeClr val="tx1"/>
                </a:solidFill>
              </a:rPr>
              <a:t>care</a:t>
            </a:r>
            <a:r>
              <a:rPr lang="nb-NO" sz="1600" dirty="0">
                <a:solidFill>
                  <a:schemeClr val="tx1"/>
                </a:solidFill>
              </a:rPr>
              <a:t> has </a:t>
            </a:r>
            <a:r>
              <a:rPr lang="nb-NO" sz="1600" dirty="0" err="1">
                <a:solidFill>
                  <a:schemeClr val="tx1"/>
                </a:solidFill>
              </a:rPr>
              <a:t>been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taken</a:t>
            </a:r>
            <a:r>
              <a:rPr lang="nb-NO" sz="1600" dirty="0">
                <a:solidFill>
                  <a:schemeClr val="tx1"/>
                </a:solidFill>
              </a:rPr>
              <a:t> so </a:t>
            </a:r>
            <a:r>
              <a:rPr lang="nb-NO" sz="1600" dirty="0" err="1">
                <a:solidFill>
                  <a:schemeClr val="tx1"/>
                </a:solidFill>
              </a:rPr>
              <a:t>that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messages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are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processed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extremely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quickly</a:t>
            </a:r>
            <a:r>
              <a:rPr lang="nb-NO" sz="1600" dirty="0">
                <a:solidFill>
                  <a:schemeClr val="tx1"/>
                </a:solidFill>
              </a:rPr>
              <a:t>.</a:t>
            </a:r>
          </a:p>
          <a:p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482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42560" y="2511929"/>
            <a:ext cx="8229600" cy="1143000"/>
          </a:xfrm>
        </p:spPr>
        <p:txBody>
          <a:bodyPr>
            <a:normAutofit/>
          </a:bodyPr>
          <a:lstStyle/>
          <a:p>
            <a:r>
              <a:rPr lang="nb-NO" sz="6000" dirty="0" smtClean="0"/>
              <a:t>Key </a:t>
            </a:r>
            <a:r>
              <a:rPr lang="nb-NO" sz="6000" dirty="0" err="1" smtClean="0"/>
              <a:t>concepts</a:t>
            </a:r>
            <a:r>
              <a:rPr lang="nb-NO" sz="6000" dirty="0" smtClean="0"/>
              <a:t>…</a:t>
            </a:r>
            <a:endParaRPr lang="nb-NO" sz="6000" dirty="0"/>
          </a:p>
        </p:txBody>
      </p:sp>
    </p:spTree>
    <p:extLst>
      <p:ext uri="{BB962C8B-B14F-4D97-AF65-F5344CB8AC3E}">
        <p14:creationId xmlns:p14="http://schemas.microsoft.com/office/powerpoint/2010/main" val="23592514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Tuples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Ordered</a:t>
            </a:r>
            <a:r>
              <a:rPr lang="nb-NO" dirty="0" smtClean="0"/>
              <a:t> list </a:t>
            </a:r>
            <a:r>
              <a:rPr lang="nb-NO" dirty="0" err="1" smtClean="0"/>
              <a:t>of</a:t>
            </a:r>
            <a:r>
              <a:rPr lang="nb-NO" dirty="0" smtClean="0"/>
              <a:t> elements</a:t>
            </a:r>
            <a:endParaRPr lang="nb-NO" dirty="0"/>
          </a:p>
        </p:txBody>
      </p:sp>
      <p:pic>
        <p:nvPicPr>
          <p:cNvPr id="4" name="Bilde 3" descr="Skjermbilde 2013-09-09 kl. 00.2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300"/>
            <a:ext cx="9144000" cy="5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8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Spouts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Source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streams</a:t>
            </a:r>
            <a:endParaRPr lang="nb-NO" dirty="0" smtClean="0"/>
          </a:p>
          <a:p>
            <a:r>
              <a:rPr lang="nb-NO" dirty="0" err="1"/>
              <a:t>Unbounded</a:t>
            </a:r>
            <a:r>
              <a:rPr lang="nb-NO" dirty="0"/>
              <a:t> </a:t>
            </a:r>
            <a:r>
              <a:rPr lang="nb-NO" dirty="0" err="1"/>
              <a:t>sequence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 smtClean="0"/>
              <a:t>tuples</a:t>
            </a:r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r>
              <a:rPr lang="nb-NO" dirty="0" err="1" smtClean="0"/>
              <a:t>Can</a:t>
            </a:r>
            <a:r>
              <a:rPr lang="nb-NO" dirty="0" smtClean="0"/>
              <a:t> be:</a:t>
            </a:r>
          </a:p>
          <a:p>
            <a:pPr lvl="1"/>
            <a:r>
              <a:rPr lang="nb-NO" dirty="0" smtClean="0"/>
              <a:t>Queues</a:t>
            </a:r>
          </a:p>
          <a:p>
            <a:pPr lvl="1"/>
            <a:r>
              <a:rPr lang="nb-NO" dirty="0" smtClean="0"/>
              <a:t>Web logs</a:t>
            </a:r>
          </a:p>
          <a:p>
            <a:pPr lvl="1"/>
            <a:r>
              <a:rPr lang="nb-NO" dirty="0" smtClean="0"/>
              <a:t>API </a:t>
            </a:r>
            <a:r>
              <a:rPr lang="nb-NO" dirty="0" err="1" smtClean="0"/>
              <a:t>calls</a:t>
            </a:r>
            <a:endParaRPr lang="nb-NO" dirty="0" smtClean="0"/>
          </a:p>
          <a:p>
            <a:pPr lvl="1"/>
            <a:r>
              <a:rPr lang="nb-NO" dirty="0" err="1" smtClean="0"/>
              <a:t>Event</a:t>
            </a:r>
            <a:r>
              <a:rPr lang="nb-NO" dirty="0" smtClean="0"/>
              <a:t> data</a:t>
            </a:r>
          </a:p>
          <a:p>
            <a:endParaRPr lang="nb-NO" dirty="0"/>
          </a:p>
        </p:txBody>
      </p:sp>
      <p:pic>
        <p:nvPicPr>
          <p:cNvPr id="5" name="Bilde 4" descr="Skjermbilde 2013-09-09 kl. 00.2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300"/>
            <a:ext cx="9144000" cy="15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33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Bolts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358328"/>
            <a:ext cx="8229600" cy="4525963"/>
          </a:xfrm>
        </p:spPr>
        <p:txBody>
          <a:bodyPr/>
          <a:lstStyle/>
          <a:p>
            <a:r>
              <a:rPr lang="nb-NO" dirty="0" err="1" smtClean="0"/>
              <a:t>Process</a:t>
            </a:r>
            <a:r>
              <a:rPr lang="nb-NO" dirty="0" smtClean="0"/>
              <a:t> </a:t>
            </a:r>
            <a:r>
              <a:rPr lang="nb-NO" dirty="0" err="1" smtClean="0"/>
              <a:t>tuples</a:t>
            </a:r>
            <a:r>
              <a:rPr lang="nb-NO" dirty="0" smtClean="0"/>
              <a:t> and </a:t>
            </a:r>
            <a:r>
              <a:rPr lang="nb-NO" dirty="0" err="1" smtClean="0"/>
              <a:t>create</a:t>
            </a:r>
            <a:r>
              <a:rPr lang="nb-NO" dirty="0" smtClean="0"/>
              <a:t> </a:t>
            </a:r>
            <a:r>
              <a:rPr lang="nb-NO" dirty="0" err="1" smtClean="0"/>
              <a:t>new</a:t>
            </a:r>
            <a:r>
              <a:rPr lang="nb-NO" dirty="0" smtClean="0"/>
              <a:t> </a:t>
            </a:r>
            <a:r>
              <a:rPr lang="nb-NO" dirty="0" err="1" smtClean="0"/>
              <a:t>streams</a:t>
            </a:r>
            <a:endParaRPr lang="nb-NO" dirty="0" smtClean="0"/>
          </a:p>
          <a:p>
            <a:r>
              <a:rPr lang="nb-NO" dirty="0" err="1" smtClean="0"/>
              <a:t>Apply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r>
              <a:rPr lang="nb-NO" dirty="0" smtClean="0"/>
              <a:t> / </a:t>
            </a:r>
            <a:r>
              <a:rPr lang="nb-NO" dirty="0" err="1" smtClean="0"/>
              <a:t>tranformations</a:t>
            </a:r>
            <a:endParaRPr lang="nb-NO" dirty="0" smtClean="0"/>
          </a:p>
          <a:p>
            <a:r>
              <a:rPr lang="nb-NO" dirty="0" err="1" smtClean="0"/>
              <a:t>Filtering</a:t>
            </a:r>
            <a:endParaRPr lang="nb-NO" dirty="0" smtClean="0"/>
          </a:p>
          <a:p>
            <a:r>
              <a:rPr lang="nb-NO" dirty="0" err="1" smtClean="0"/>
              <a:t>Aggregation</a:t>
            </a:r>
            <a:endParaRPr lang="nb-NO" dirty="0" smtClean="0"/>
          </a:p>
          <a:p>
            <a:r>
              <a:rPr lang="nb-NO" dirty="0" smtClean="0"/>
              <a:t>Access DBs, APIs, etc.</a:t>
            </a:r>
          </a:p>
          <a:p>
            <a:endParaRPr lang="nb-NO" dirty="0"/>
          </a:p>
        </p:txBody>
      </p:sp>
      <p:pic>
        <p:nvPicPr>
          <p:cNvPr id="5" name="Bilde 4" descr="Skjermbilde 2013-09-09 kl. 07.2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9231"/>
            <a:ext cx="9144000" cy="34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7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err="1" smtClean="0">
                <a:solidFill>
                  <a:schemeClr val="bg1"/>
                </a:solidFill>
              </a:rPr>
              <a:t>Example</a:t>
            </a:r>
            <a:r>
              <a:rPr lang="nn-NO" dirty="0" smtClean="0">
                <a:solidFill>
                  <a:schemeClr val="bg1"/>
                </a:solidFill>
              </a:rPr>
              <a:t> </a:t>
            </a:r>
            <a:r>
              <a:rPr lang="nn-NO" dirty="0" err="1" smtClean="0">
                <a:solidFill>
                  <a:schemeClr val="bg1"/>
                </a:solidFill>
              </a:rPr>
              <a:t>code</a:t>
            </a:r>
            <a:endParaRPr lang="nn-NO" dirty="0">
              <a:solidFill>
                <a:schemeClr val="bg1"/>
              </a:solidFill>
            </a:endParaRPr>
          </a:p>
        </p:txBody>
      </p:sp>
      <p:pic>
        <p:nvPicPr>
          <p:cNvPr id="4" name="Plassholder for innhold 3" descr="Skjermbilde 2013-09-09 kl. 07.42.5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9459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Topology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A </a:t>
            </a:r>
            <a:r>
              <a:rPr lang="nb-NO" dirty="0" err="1" smtClean="0"/>
              <a:t>directed</a:t>
            </a:r>
            <a:r>
              <a:rPr lang="nb-NO" dirty="0" smtClean="0"/>
              <a:t> </a:t>
            </a:r>
            <a:r>
              <a:rPr lang="nb-NO" dirty="0" err="1" smtClean="0"/>
              <a:t>graph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spots and bolts</a:t>
            </a:r>
            <a:endParaRPr lang="nb-NO" dirty="0"/>
          </a:p>
        </p:txBody>
      </p:sp>
      <p:pic>
        <p:nvPicPr>
          <p:cNvPr id="5" name="Bilde 4" descr="Skjermbilde 2013-09-09 kl. 07.4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312"/>
            <a:ext cx="9144000" cy="3862384"/>
          </a:xfrm>
          <a:prstGeom prst="rect">
            <a:avLst/>
          </a:prstGeom>
        </p:spPr>
      </p:pic>
      <p:sp>
        <p:nvSpPr>
          <p:cNvPr id="6" name="Magnetisk disk 5"/>
          <p:cNvSpPr/>
          <p:nvPr/>
        </p:nvSpPr>
        <p:spPr>
          <a:xfrm>
            <a:off x="7734102" y="5071775"/>
            <a:ext cx="1236040" cy="980039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-503940" y="-382960"/>
            <a:ext cx="9957863" cy="515987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3559833" y="355262"/>
            <a:ext cx="55841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ShuffleGrouping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:</a:t>
            </a:r>
          </a:p>
          <a:p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Tuples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are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randomly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</a:p>
          <a:p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distributed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accress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all </a:t>
            </a:r>
          </a:p>
          <a:p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the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tasks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running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rgbClr val="953735"/>
                </a:solidFill>
                <a:latin typeface="Chalkduster"/>
                <a:cs typeface="Chalkduster"/>
              </a:rPr>
              <a:t>the</a:t>
            </a:r>
            <a:r>
              <a:rPr lang="nb-NO" sz="2800" dirty="0" smtClean="0">
                <a:solidFill>
                  <a:srgbClr val="953735"/>
                </a:solidFill>
                <a:latin typeface="Chalkduster"/>
                <a:cs typeface="Chalkduster"/>
              </a:rPr>
              <a:t> bolt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1343187" y="725140"/>
            <a:ext cx="83313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FieldsGrouping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:</a:t>
            </a:r>
          </a:p>
          <a:p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Groups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tuples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by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specific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named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fields</a:t>
            </a:r>
            <a:endParaRPr lang="nb-NO" sz="2800" dirty="0" smtClean="0">
              <a:solidFill>
                <a:schemeClr val="accent2">
                  <a:lumMod val="75000"/>
                </a:schemeClr>
              </a:solidFill>
              <a:latin typeface="Chalkduster"/>
              <a:cs typeface="Chalkduster"/>
            </a:endParaRPr>
          </a:p>
          <a:p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And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routes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them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to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the</a:t>
            </a:r>
            <a:r>
              <a:rPr lang="nb-NO" sz="2800" dirty="0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 same </a:t>
            </a:r>
            <a:r>
              <a:rPr lang="nb-NO" sz="2800" dirty="0" err="1" smtClean="0">
                <a:solidFill>
                  <a:schemeClr val="accent2">
                    <a:lumMod val="75000"/>
                  </a:schemeClr>
                </a:solidFill>
                <a:latin typeface="Chalkduster"/>
                <a:cs typeface="Chalkduster"/>
              </a:rPr>
              <a:t>tasks</a:t>
            </a:r>
            <a:endParaRPr lang="nb-NO" sz="2800" dirty="0" smtClean="0">
              <a:solidFill>
                <a:schemeClr val="accent2">
                  <a:lumMod val="75000"/>
                </a:schemeClr>
              </a:solidFill>
              <a:latin typeface="Chalkduster"/>
              <a:cs typeface="Chalkduster"/>
            </a:endParaRPr>
          </a:p>
        </p:txBody>
      </p:sp>
      <p:cxnSp>
        <p:nvCxnSpPr>
          <p:cNvPr id="10" name="Rett pil 9"/>
          <p:cNvCxnSpPr/>
          <p:nvPr/>
        </p:nvCxnSpPr>
        <p:spPr>
          <a:xfrm flipH="1">
            <a:off x="2257653" y="2171144"/>
            <a:ext cx="1874660" cy="1739075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pil 10"/>
          <p:cNvCxnSpPr/>
          <p:nvPr/>
        </p:nvCxnSpPr>
        <p:spPr>
          <a:xfrm flipH="1">
            <a:off x="2257653" y="2171144"/>
            <a:ext cx="1713399" cy="125533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468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8" grpId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Example</a:t>
            </a:r>
            <a:endParaRPr lang="nb-NO" dirty="0"/>
          </a:p>
        </p:txBody>
      </p:sp>
      <p:pic>
        <p:nvPicPr>
          <p:cNvPr id="6" name="Bilde 5" descr="Skjermbilde 2013-09-09 kl. 07.3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27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76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://blogs-images.forbes.com/ericsavitz/files/2011/03/Larry-Elliso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7" y="2132856"/>
            <a:ext cx="2431387" cy="2220668"/>
          </a:xfrm>
          <a:prstGeom prst="rect">
            <a:avLst/>
          </a:prstGeom>
          <a:noFill/>
        </p:spPr>
      </p:pic>
      <p:pic>
        <p:nvPicPr>
          <p:cNvPr id="16392" name="Picture 8" descr="http://bray3d.com/wp-content/uploads/2011/10/Sun_Oracl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1" y="4653136"/>
            <a:ext cx="3096344" cy="1927772"/>
          </a:xfrm>
          <a:prstGeom prst="rect">
            <a:avLst/>
          </a:prstGeom>
          <a:noFill/>
        </p:spPr>
      </p:pic>
      <p:pic>
        <p:nvPicPr>
          <p:cNvPr id="16386" name="Picture 2" descr="http://www.tech.proact.co.uk/i/sun_fire_e49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586724"/>
            <a:ext cx="2304256" cy="305083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646633" y="129406"/>
            <a:ext cx="3850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Old Days</a:t>
            </a:r>
            <a:endParaRPr lang="nb-NO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8858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Example</a:t>
            </a:r>
            <a:endParaRPr lang="nb-NO" dirty="0"/>
          </a:p>
        </p:txBody>
      </p:sp>
      <p:pic>
        <p:nvPicPr>
          <p:cNvPr id="4" name="Bilde 3" descr="Skjermbilde 2013-09-09 kl. 07.3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0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Architecture</a:t>
            </a:r>
            <a:endParaRPr lang="nn-NO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35080" y="1927091"/>
            <a:ext cx="6432570" cy="3691045"/>
            <a:chOff x="790576" y="1412877"/>
            <a:chExt cx="8108948" cy="4652960"/>
          </a:xfrm>
        </p:grpSpPr>
        <p:pic>
          <p:nvPicPr>
            <p:cNvPr id="5122" name="Picture 2" descr="http://www.drummonds-usa.com/wp-content/uploads/2011/09/Classic-long-spout-bath-taps-with-Mull-heads-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" y="1417638"/>
              <a:ext cx="1158876" cy="115887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://cdn.shopify.com/s/files/1/0126/1342/products/Culinaire_High_Spout_Single_Handle_Kitchen_Faucet.jpeg?63606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6" y="2942429"/>
              <a:ext cx="1316035" cy="131603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://img3.reuter-badshop.com/steinberg-series-160-162-single-lever-basin-mixer-with-swivel-spout--p--stei-162-1500_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2163" y="4594265"/>
              <a:ext cx="1433514" cy="14715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http://www.photo-dictionary.com/photofiles/list/738/1154bolt_screw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2" y="1412877"/>
              <a:ext cx="1784349" cy="11878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http://image.made-in-china.com/2f0j00jMWTGHLRJhoq/DIN933-Hexagon-Head-Screws-GF1002-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174" y="4007663"/>
              <a:ext cx="1907290" cy="13223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http://www.mutualscrew.com/blog/assets/content/2Hex_Bolt_Hex_Cap_Screw_250x25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974" y="3621940"/>
              <a:ext cx="1498601" cy="14986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http://www.bumax.se/wp-content/uploads/2012/02/sexkantsskruv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299" y="1912927"/>
              <a:ext cx="1927225" cy="13271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6"/>
            <p:cNvSpPr/>
            <p:nvPr/>
          </p:nvSpPr>
          <p:spPr>
            <a:xfrm>
              <a:off x="4581525" y="1708993"/>
              <a:ext cx="676275" cy="2812894"/>
            </a:xfrm>
            <a:custGeom>
              <a:avLst/>
              <a:gdLst>
                <a:gd name="connsiteX0" fmla="*/ 0 w 676275"/>
                <a:gd name="connsiteY0" fmla="*/ 281732 h 2812894"/>
                <a:gd name="connsiteX1" fmla="*/ 323850 w 676275"/>
                <a:gd name="connsiteY1" fmla="*/ 186482 h 2812894"/>
                <a:gd name="connsiteX2" fmla="*/ 466725 w 676275"/>
                <a:gd name="connsiteY2" fmla="*/ 2424857 h 2812894"/>
                <a:gd name="connsiteX3" fmla="*/ 676275 w 676275"/>
                <a:gd name="connsiteY3" fmla="*/ 2796332 h 281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275" h="2812894">
                  <a:moveTo>
                    <a:pt x="0" y="281732"/>
                  </a:moveTo>
                  <a:cubicBezTo>
                    <a:pt x="123031" y="55513"/>
                    <a:pt x="246063" y="-170705"/>
                    <a:pt x="323850" y="186482"/>
                  </a:cubicBezTo>
                  <a:cubicBezTo>
                    <a:pt x="401637" y="543669"/>
                    <a:pt x="407988" y="1989882"/>
                    <a:pt x="466725" y="2424857"/>
                  </a:cubicBezTo>
                  <a:cubicBezTo>
                    <a:pt x="525462" y="2859832"/>
                    <a:pt x="600868" y="2828082"/>
                    <a:pt x="676275" y="2796332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8" name="Freeform 7"/>
            <p:cNvSpPr/>
            <p:nvPr/>
          </p:nvSpPr>
          <p:spPr>
            <a:xfrm>
              <a:off x="4448175" y="4876800"/>
              <a:ext cx="819150" cy="263734"/>
            </a:xfrm>
            <a:custGeom>
              <a:avLst/>
              <a:gdLst>
                <a:gd name="connsiteX0" fmla="*/ 0 w 819150"/>
                <a:gd name="connsiteY0" fmla="*/ 0 h 263734"/>
                <a:gd name="connsiteX1" fmla="*/ 352425 w 819150"/>
                <a:gd name="connsiteY1" fmla="*/ 257175 h 263734"/>
                <a:gd name="connsiteX2" fmla="*/ 819150 w 819150"/>
                <a:gd name="connsiteY2" fmla="*/ 161925 h 2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63734">
                  <a:moveTo>
                    <a:pt x="0" y="0"/>
                  </a:moveTo>
                  <a:cubicBezTo>
                    <a:pt x="107950" y="115094"/>
                    <a:pt x="215900" y="230188"/>
                    <a:pt x="352425" y="257175"/>
                  </a:cubicBezTo>
                  <a:cubicBezTo>
                    <a:pt x="488950" y="284162"/>
                    <a:pt x="654050" y="223043"/>
                    <a:pt x="819150" y="161925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9" name="Freeform 8"/>
            <p:cNvSpPr/>
            <p:nvPr/>
          </p:nvSpPr>
          <p:spPr>
            <a:xfrm>
              <a:off x="6292934" y="2476500"/>
              <a:ext cx="584116" cy="1476375"/>
            </a:xfrm>
            <a:custGeom>
              <a:avLst/>
              <a:gdLst>
                <a:gd name="connsiteX0" fmla="*/ 79291 w 584116"/>
                <a:gd name="connsiteY0" fmla="*/ 1476375 h 1476375"/>
                <a:gd name="connsiteX1" fmla="*/ 41191 w 584116"/>
                <a:gd name="connsiteY1" fmla="*/ 361950 h 1476375"/>
                <a:gd name="connsiteX2" fmla="*/ 584116 w 584116"/>
                <a:gd name="connsiteY2" fmla="*/ 0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116" h="1476375">
                  <a:moveTo>
                    <a:pt x="79291" y="1476375"/>
                  </a:moveTo>
                  <a:cubicBezTo>
                    <a:pt x="18172" y="1042194"/>
                    <a:pt x="-42947" y="608013"/>
                    <a:pt x="41191" y="361950"/>
                  </a:cubicBezTo>
                  <a:cubicBezTo>
                    <a:pt x="125329" y="115887"/>
                    <a:pt x="354722" y="57943"/>
                    <a:pt x="584116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14550" y="1799686"/>
              <a:ext cx="523875" cy="133889"/>
            </a:xfrm>
            <a:custGeom>
              <a:avLst/>
              <a:gdLst>
                <a:gd name="connsiteX0" fmla="*/ 0 w 523875"/>
                <a:gd name="connsiteY0" fmla="*/ 133889 h 133889"/>
                <a:gd name="connsiteX1" fmla="*/ 209550 w 523875"/>
                <a:gd name="connsiteY1" fmla="*/ 539 h 133889"/>
                <a:gd name="connsiteX2" fmla="*/ 523875 w 523875"/>
                <a:gd name="connsiteY2" fmla="*/ 95789 h 1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133889">
                  <a:moveTo>
                    <a:pt x="0" y="133889"/>
                  </a:moveTo>
                  <a:cubicBezTo>
                    <a:pt x="61119" y="70389"/>
                    <a:pt x="122238" y="6889"/>
                    <a:pt x="209550" y="539"/>
                  </a:cubicBezTo>
                  <a:cubicBezTo>
                    <a:pt x="296863" y="-5811"/>
                    <a:pt x="410369" y="44989"/>
                    <a:pt x="523875" y="95789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66950" y="3343091"/>
              <a:ext cx="771525" cy="200209"/>
            </a:xfrm>
            <a:custGeom>
              <a:avLst/>
              <a:gdLst>
                <a:gd name="connsiteX0" fmla="*/ 0 w 771525"/>
                <a:gd name="connsiteY0" fmla="*/ 171634 h 200209"/>
                <a:gd name="connsiteX1" fmla="*/ 342900 w 771525"/>
                <a:gd name="connsiteY1" fmla="*/ 184 h 200209"/>
                <a:gd name="connsiteX2" fmla="*/ 771525 w 771525"/>
                <a:gd name="connsiteY2" fmla="*/ 200209 h 20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525" h="200209">
                  <a:moveTo>
                    <a:pt x="0" y="171634"/>
                  </a:moveTo>
                  <a:cubicBezTo>
                    <a:pt x="107156" y="83528"/>
                    <a:pt x="214313" y="-4578"/>
                    <a:pt x="342900" y="184"/>
                  </a:cubicBezTo>
                  <a:cubicBezTo>
                    <a:pt x="471487" y="4946"/>
                    <a:pt x="621506" y="102577"/>
                    <a:pt x="771525" y="200209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24100" y="5257800"/>
              <a:ext cx="762000" cy="285147"/>
            </a:xfrm>
            <a:custGeom>
              <a:avLst/>
              <a:gdLst>
                <a:gd name="connsiteX0" fmla="*/ 0 w 762000"/>
                <a:gd name="connsiteY0" fmla="*/ 190500 h 285147"/>
                <a:gd name="connsiteX1" fmla="*/ 266700 w 762000"/>
                <a:gd name="connsiteY1" fmla="*/ 276225 h 285147"/>
                <a:gd name="connsiteX2" fmla="*/ 762000 w 762000"/>
                <a:gd name="connsiteY2" fmla="*/ 0 h 28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285147">
                  <a:moveTo>
                    <a:pt x="0" y="190500"/>
                  </a:moveTo>
                  <a:cubicBezTo>
                    <a:pt x="69850" y="249237"/>
                    <a:pt x="139700" y="307975"/>
                    <a:pt x="266700" y="276225"/>
                  </a:cubicBezTo>
                  <a:cubicBezTo>
                    <a:pt x="393700" y="244475"/>
                    <a:pt x="577850" y="122237"/>
                    <a:pt x="762000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</p:grpSp>
      <p:sp>
        <p:nvSpPr>
          <p:cNvPr id="14" name="Right Brace 13"/>
          <p:cNvSpPr/>
          <p:nvPr/>
        </p:nvSpPr>
        <p:spPr>
          <a:xfrm rot="16200000">
            <a:off x="4429125" y="-1759933"/>
            <a:ext cx="419100" cy="6781800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ight Brace 23"/>
          <p:cNvSpPr/>
          <p:nvPr/>
        </p:nvSpPr>
        <p:spPr>
          <a:xfrm rot="5400000">
            <a:off x="5174734" y="3224301"/>
            <a:ext cx="419100" cy="4966731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Right Brace 24"/>
          <p:cNvSpPr/>
          <p:nvPr/>
        </p:nvSpPr>
        <p:spPr>
          <a:xfrm rot="5400000">
            <a:off x="1760903" y="5330078"/>
            <a:ext cx="419100" cy="144535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3800964" y="828398"/>
            <a:ext cx="16954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topology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1835" y="5831424"/>
            <a:ext cx="8691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bolt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94814" y="6123811"/>
            <a:ext cx="11512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spout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2883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 descr="Skjermbilde 2013-09-09 kl. 07.24.4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b="2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58736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Running</a:t>
            </a:r>
            <a:r>
              <a:rPr lang="nb-NO" dirty="0" smtClean="0"/>
              <a:t> a </a:t>
            </a:r>
            <a:r>
              <a:rPr lang="nb-NO" dirty="0" err="1" smtClean="0"/>
              <a:t>Topology</a:t>
            </a:r>
            <a:endParaRPr lang="nb-NO" dirty="0"/>
          </a:p>
        </p:txBody>
      </p:sp>
      <p:pic>
        <p:nvPicPr>
          <p:cNvPr id="4" name="Bilde 3" descr="Skjermbilde 2013-09-09 kl. 07.23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86100"/>
            <a:ext cx="7912649" cy="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8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When</a:t>
            </a:r>
            <a:r>
              <a:rPr lang="nb-NO" dirty="0" smtClean="0"/>
              <a:t> to </a:t>
            </a:r>
            <a:r>
              <a:rPr lang="nb-NO" dirty="0" err="1" smtClean="0"/>
              <a:t>apply</a:t>
            </a:r>
            <a:r>
              <a:rPr lang="nb-NO" dirty="0" smtClean="0"/>
              <a:t> Storm?</a:t>
            </a:r>
            <a:endParaRPr lang="nb-NO" dirty="0"/>
          </a:p>
        </p:txBody>
      </p:sp>
      <p:pic>
        <p:nvPicPr>
          <p:cNvPr id="4" name="Plassholder for innhold 3" descr="Skjermbilde 2013-09-09 kl. 07.51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r="1415"/>
          <a:stretch>
            <a:fillRect/>
          </a:stretch>
        </p:blipFill>
        <p:spPr/>
      </p:pic>
      <p:pic>
        <p:nvPicPr>
          <p:cNvPr id="14" name="Bilde 13" descr="Skjermbilde 2013-09-09 kl. 07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383697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61" y="1485298"/>
            <a:ext cx="3451622" cy="4640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ktangel 16"/>
          <p:cNvSpPr/>
          <p:nvPr/>
        </p:nvSpPr>
        <p:spPr>
          <a:xfrm>
            <a:off x="4656828" y="2931461"/>
            <a:ext cx="3566338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CHALLENGE</a:t>
            </a:r>
            <a:br>
              <a:rPr lang="nb-NO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nb-NO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ACCEPTED!</a:t>
            </a:r>
            <a:endParaRPr lang="nb-NO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04473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9" y="581818"/>
            <a:ext cx="2469028" cy="207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59" y="1757660"/>
            <a:ext cx="35242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3940" y="4157960"/>
            <a:ext cx="5256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storm-project.net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14925" y="933450"/>
            <a:ext cx="461964" cy="4381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n-NO" dirty="0" smtClean="0"/>
              <a:t>Aktivt miljø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40419660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Sammendrag</a:t>
            </a:r>
            <a:endParaRPr lang="nn-NO" dirty="0"/>
          </a:p>
        </p:txBody>
      </p:sp>
      <p:pic>
        <p:nvPicPr>
          <p:cNvPr id="6146" name="Picture 2" descr="http://www.ecircle.com/blog/wp-content/uploads/2012/11/big-data-300x2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3" y="1608138"/>
            <a:ext cx="1622425" cy="1611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23" y="3420912"/>
            <a:ext cx="1620075" cy="1216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3" y="4837298"/>
            <a:ext cx="1622425" cy="1216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3367087" y="1504950"/>
            <a:ext cx="371475" cy="4629150"/>
          </a:xfrm>
          <a:prstGeom prst="rightBrac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 descr="http://img3.reuter-badshop.com/steinberg-series-160-162-single-lever-basin-mixer-with-swivel-spout--p--stei-162-1500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940" y="2955360"/>
            <a:ext cx="1137161" cy="1167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://image.made-in-china.com/2f0j00jMWTGHLRJhoq/DIN933-Hexagon-Head-Screws-GF1002-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60" y="3121625"/>
            <a:ext cx="1512992" cy="1049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www.mutualscrew.com/blog/assets/content/2Hex_Bolt_Hex_Cap_Screw_250x2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3" y="1740487"/>
            <a:ext cx="1188792" cy="1188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29127" y="4375633"/>
            <a:ext cx="2515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Storm</a:t>
            </a:r>
            <a:r>
              <a:rPr lang="en-US" sz="12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by</a:t>
            </a:r>
            <a:r>
              <a:rPr lang="en-US" sz="1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Twitter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17458" y="5395993"/>
            <a:ext cx="47951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jon.espen.ingvaldsen@kantega.no</a:t>
            </a:r>
          </a:p>
          <a:p>
            <a:pPr algn="ctr"/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qadeer.ahmad@kantega.no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2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57798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3312368" cy="3312368"/>
          </a:xfrm>
          <a:prstGeom prst="rect">
            <a:avLst/>
          </a:prstGeom>
          <a:noFill/>
        </p:spPr>
      </p:pic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3656086" cy="2448272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107504" y="3933056"/>
            <a:ext cx="3939530" cy="2859411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4357540" y="499319"/>
            <a:ext cx="1654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INPUT</a:t>
            </a:r>
            <a:endParaRPr lang="nb-NO" sz="4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5517232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OUTPUT</a:t>
            </a:r>
            <a:endParaRPr lang="nb-NO" sz="4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 rot="10800000">
            <a:off x="3635896" y="715343"/>
            <a:ext cx="648072" cy="4320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851920" y="5733256"/>
            <a:ext cx="648072" cy="4320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2" y="2420888"/>
            <a:ext cx="2645192" cy="1296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1260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996952"/>
            <a:ext cx="3312368" cy="3312368"/>
          </a:xfrm>
          <a:prstGeom prst="rect">
            <a:avLst/>
          </a:prstGeom>
          <a:noFill/>
        </p:spPr>
      </p:pic>
      <p:pic>
        <p:nvPicPr>
          <p:cNvPr id="27652" name="Picture 4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1800200" cy="2697290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624"/>
            <a:ext cx="3656086" cy="2448272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/>
        </p:nvGrpSpPr>
        <p:grpSpPr>
          <a:xfrm>
            <a:off x="107504" y="3933056"/>
            <a:ext cx="3939530" cy="2859411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2204864"/>
            <a:ext cx="2645192" cy="1296144"/>
          </a:xfrm>
          <a:prstGeom prst="rect">
            <a:avLst/>
          </a:prstGeom>
          <a:noFill/>
        </p:spPr>
      </p:pic>
      <p:pic>
        <p:nvPicPr>
          <p:cNvPr id="16" name="Picture 4" descr="http://blogs-images.forbes.com/ericsavitz/files/2011/03/Larry-Ellison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4553" y="0"/>
            <a:ext cx="2729447" cy="2492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5147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6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76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429000"/>
            <a:ext cx="1611560" cy="1611560"/>
          </a:xfrm>
          <a:prstGeom prst="rect">
            <a:avLst/>
          </a:prstGeom>
          <a:noFill/>
        </p:spPr>
      </p:pic>
      <p:pic>
        <p:nvPicPr>
          <p:cNvPr id="17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869998"/>
            <a:ext cx="944377" cy="1414986"/>
          </a:xfrm>
          <a:prstGeom prst="rect">
            <a:avLst/>
          </a:prstGeom>
          <a:noFill/>
        </p:spPr>
      </p:pic>
      <p:pic>
        <p:nvPicPr>
          <p:cNvPr id="2867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916832"/>
            <a:ext cx="944377" cy="1414986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"/>
            <a:ext cx="2002213" cy="1340768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/>
        </p:nvGrpSpPr>
        <p:grpSpPr>
          <a:xfrm>
            <a:off x="2144638" y="5157192"/>
            <a:ext cx="2427362" cy="1700808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1196752"/>
            <a:ext cx="1411581" cy="691674"/>
          </a:xfrm>
          <a:prstGeom prst="rect">
            <a:avLst/>
          </a:prstGeom>
          <a:noFill/>
        </p:spPr>
      </p:pic>
      <p:pic>
        <p:nvPicPr>
          <p:cNvPr id="11" name="Picture 2" descr="C:\Users\900x3a\Documents\big data\elephant_rg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70022" y="0"/>
            <a:ext cx="1673978" cy="1196752"/>
          </a:xfrm>
          <a:prstGeom prst="rect">
            <a:avLst/>
          </a:prstGeom>
          <a:noFill/>
        </p:spPr>
      </p:pic>
      <p:pic>
        <p:nvPicPr>
          <p:cNvPr id="1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916832"/>
            <a:ext cx="944377" cy="1414986"/>
          </a:xfrm>
          <a:prstGeom prst="rect">
            <a:avLst/>
          </a:prstGeom>
          <a:noFill/>
        </p:spPr>
      </p:pic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314872"/>
            <a:ext cx="1411581" cy="691674"/>
          </a:xfrm>
          <a:prstGeom prst="rect">
            <a:avLst/>
          </a:prstGeom>
          <a:noFill/>
        </p:spPr>
      </p:pic>
      <p:pic>
        <p:nvPicPr>
          <p:cNvPr id="2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501008"/>
            <a:ext cx="1611560" cy="1611560"/>
          </a:xfrm>
          <a:prstGeom prst="rect">
            <a:avLst/>
          </a:prstGeom>
          <a:noFill/>
        </p:spPr>
      </p:pic>
      <p:pic>
        <p:nvPicPr>
          <p:cNvPr id="22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501008"/>
            <a:ext cx="1611560" cy="1611560"/>
          </a:xfrm>
          <a:prstGeom prst="rect">
            <a:avLst/>
          </a:prstGeom>
          <a:noFill/>
        </p:spPr>
      </p:pic>
      <p:sp>
        <p:nvSpPr>
          <p:cNvPr id="23" name="Right Brace 22"/>
          <p:cNvSpPr/>
          <p:nvPr/>
        </p:nvSpPr>
        <p:spPr>
          <a:xfrm>
            <a:off x="7092280" y="3573016"/>
            <a:ext cx="288032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Left Brace 23"/>
          <p:cNvSpPr/>
          <p:nvPr/>
        </p:nvSpPr>
        <p:spPr>
          <a:xfrm>
            <a:off x="971600" y="980728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xtBox 24"/>
          <p:cNvSpPr txBox="1"/>
          <p:nvPr/>
        </p:nvSpPr>
        <p:spPr>
          <a:xfrm>
            <a:off x="35496" y="1177588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/>
              <a:t>MAP</a:t>
            </a:r>
            <a:endParaRPr lang="nb-NO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7524328" y="4077072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/>
              <a:t>REDUCE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8722166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cargorigin.in/images/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60240" y="0"/>
            <a:ext cx="2160240" cy="1386154"/>
          </a:xfrm>
          <a:prstGeom prst="rect">
            <a:avLst/>
          </a:prstGeom>
          <a:noFill/>
        </p:spPr>
      </p:pic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429000"/>
            <a:ext cx="1611560" cy="1611560"/>
          </a:xfrm>
          <a:prstGeom prst="rect">
            <a:avLst/>
          </a:prstGeom>
          <a:noFill/>
        </p:spPr>
      </p:pic>
      <p:pic>
        <p:nvPicPr>
          <p:cNvPr id="17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869998"/>
            <a:ext cx="944377" cy="1414986"/>
          </a:xfrm>
          <a:prstGeom prst="rect">
            <a:avLst/>
          </a:prstGeom>
          <a:noFill/>
        </p:spPr>
      </p:pic>
      <p:pic>
        <p:nvPicPr>
          <p:cNvPr id="2867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916832"/>
            <a:ext cx="944377" cy="1414986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" name="Group 9"/>
          <p:cNvGrpSpPr/>
          <p:nvPr/>
        </p:nvGrpSpPr>
        <p:grpSpPr>
          <a:xfrm>
            <a:off x="2144638" y="5157192"/>
            <a:ext cx="2427362" cy="1700808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1196752"/>
            <a:ext cx="1411581" cy="691674"/>
          </a:xfrm>
          <a:prstGeom prst="rect">
            <a:avLst/>
          </a:prstGeom>
          <a:noFill/>
        </p:spPr>
      </p:pic>
      <p:pic>
        <p:nvPicPr>
          <p:cNvPr id="1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916832"/>
            <a:ext cx="944377" cy="1414986"/>
          </a:xfrm>
          <a:prstGeom prst="rect">
            <a:avLst/>
          </a:prstGeom>
          <a:noFill/>
        </p:spPr>
      </p:pic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314872"/>
            <a:ext cx="1411581" cy="691674"/>
          </a:xfrm>
          <a:prstGeom prst="rect">
            <a:avLst/>
          </a:prstGeom>
          <a:noFill/>
        </p:spPr>
      </p:pic>
      <p:pic>
        <p:nvPicPr>
          <p:cNvPr id="2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501008"/>
            <a:ext cx="1611560" cy="1611560"/>
          </a:xfrm>
          <a:prstGeom prst="rect">
            <a:avLst/>
          </a:prstGeom>
          <a:noFill/>
        </p:spPr>
      </p:pic>
      <p:pic>
        <p:nvPicPr>
          <p:cNvPr id="22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501008"/>
            <a:ext cx="1611560" cy="1611560"/>
          </a:xfrm>
          <a:prstGeom prst="rect">
            <a:avLst/>
          </a:prstGeom>
          <a:noFill/>
        </p:spPr>
      </p:pic>
      <p:pic>
        <p:nvPicPr>
          <p:cNvPr id="27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1"/>
            <a:ext cx="2002213" cy="1340768"/>
          </a:xfrm>
          <a:prstGeom prst="rect">
            <a:avLst/>
          </a:prstGeom>
          <a:noFill/>
        </p:spPr>
      </p:pic>
      <p:pic>
        <p:nvPicPr>
          <p:cNvPr id="29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8424" y="1869998"/>
            <a:ext cx="944377" cy="1414986"/>
          </a:xfrm>
          <a:prstGeom prst="rect">
            <a:avLst/>
          </a:prstGeom>
          <a:noFill/>
        </p:spPr>
      </p:pic>
      <p:pic>
        <p:nvPicPr>
          <p:cNvPr id="3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64288" y="1314872"/>
            <a:ext cx="1411581" cy="691674"/>
          </a:xfrm>
          <a:prstGeom prst="rect">
            <a:avLst/>
          </a:prstGeom>
          <a:noFill/>
        </p:spPr>
      </p:pic>
      <p:pic>
        <p:nvPicPr>
          <p:cNvPr id="3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2440" y="3501008"/>
            <a:ext cx="1611560" cy="1611560"/>
          </a:xfrm>
          <a:prstGeom prst="rect">
            <a:avLst/>
          </a:prstGeom>
          <a:noFill/>
        </p:spPr>
      </p:pic>
      <p:grpSp>
        <p:nvGrpSpPr>
          <p:cNvPr id="32" name="Group 9"/>
          <p:cNvGrpSpPr/>
          <p:nvPr/>
        </p:nvGrpSpPr>
        <p:grpSpPr>
          <a:xfrm>
            <a:off x="4860032" y="5157192"/>
            <a:ext cx="2427362" cy="1700808"/>
            <a:chOff x="3851920" y="2924944"/>
            <a:chExt cx="5451698" cy="3723507"/>
          </a:xfrm>
        </p:grpSpPr>
        <p:pic>
          <p:nvPicPr>
            <p:cNvPr id="33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34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35" name="Picture 2" descr="C:\Users\900x3a\Documents\big data\elephant_rg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70022" y="0"/>
            <a:ext cx="1673978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1840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51445E-7 L 0.57881 -0.0020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Common Big Data Architectures</a:t>
            </a:r>
            <a:endParaRPr lang="nn-NO" dirty="0"/>
          </a:p>
        </p:txBody>
      </p:sp>
      <p:pic>
        <p:nvPicPr>
          <p:cNvPr id="1028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50" y="1795224"/>
            <a:ext cx="2719425" cy="2039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3975">
            <a:off x="633089" y="1175678"/>
            <a:ext cx="1919611" cy="453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0" name="Picture 6" descr="http://newportboardgroup.com/Portals/132341/images/mer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84" y="2313381"/>
            <a:ext cx="1052830" cy="1238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1.yimg.com/bt/api/res/1.2/KBt7QWcqq4wenzw6AgQteg--/YXBwaWQ9eW5ld3M7cT04NTt3PTMxMA--/http:/media.zenfs.com/en_us/sbs/sbc/Business2Community/RG-Multiple-direction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84" y="2313381"/>
            <a:ext cx="1479796" cy="1144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714625" y="2523118"/>
            <a:ext cx="495300" cy="8191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ight Arrow 12"/>
          <p:cNvSpPr/>
          <p:nvPr/>
        </p:nvSpPr>
        <p:spPr>
          <a:xfrm>
            <a:off x="6467475" y="2522707"/>
            <a:ext cx="495300" cy="8191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Left Brace 18"/>
          <p:cNvSpPr/>
          <p:nvPr/>
        </p:nvSpPr>
        <p:spPr>
          <a:xfrm rot="16200000">
            <a:off x="3040031" y="4738679"/>
            <a:ext cx="252413" cy="1601801"/>
          </a:xfrm>
          <a:prstGeom prst="leftBrace">
            <a:avLst>
              <a:gd name="adj1" fmla="val 6446"/>
              <a:gd name="adj2" fmla="val 4956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2922328" y="562768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pSp>
        <p:nvGrpSpPr>
          <p:cNvPr id="18" name="Gruppe 17"/>
          <p:cNvGrpSpPr/>
          <p:nvPr/>
        </p:nvGrpSpPr>
        <p:grpSpPr>
          <a:xfrm>
            <a:off x="806108" y="5032376"/>
            <a:ext cx="3008630" cy="0"/>
            <a:chOff x="2357582" y="1417638"/>
            <a:chExt cx="2735118" cy="0"/>
          </a:xfrm>
        </p:grpSpPr>
        <p:cxnSp>
          <p:nvCxnSpPr>
            <p:cNvPr id="21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uppe 22"/>
          <p:cNvGrpSpPr/>
          <p:nvPr/>
        </p:nvGrpSpPr>
        <p:grpSpPr>
          <a:xfrm>
            <a:off x="3967138" y="5032376"/>
            <a:ext cx="3008630" cy="0"/>
            <a:chOff x="2357582" y="1417638"/>
            <a:chExt cx="2735118" cy="0"/>
          </a:xfrm>
        </p:grpSpPr>
        <p:cxnSp>
          <p:nvCxnSpPr>
            <p:cNvPr id="24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TekstSylinder 25"/>
          <p:cNvSpPr txBox="1"/>
          <p:nvPr/>
        </p:nvSpPr>
        <p:spPr>
          <a:xfrm>
            <a:off x="721978" y="4157444"/>
            <a:ext cx="313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err="1" smtClean="0"/>
              <a:t>MapReduce</a:t>
            </a:r>
            <a:r>
              <a:rPr lang="nb-NO" sz="3600" dirty="0" smtClean="0"/>
              <a:t> </a:t>
            </a:r>
            <a:r>
              <a:rPr lang="nb-NO" sz="3600" dirty="0" err="1" smtClean="0"/>
              <a:t>job</a:t>
            </a:r>
            <a:endParaRPr lang="nb-NO" sz="3600" dirty="0"/>
          </a:p>
        </p:txBody>
      </p:sp>
      <p:sp>
        <p:nvSpPr>
          <p:cNvPr id="27" name="Left Brace 18"/>
          <p:cNvSpPr/>
          <p:nvPr/>
        </p:nvSpPr>
        <p:spPr>
          <a:xfrm rot="16200000">
            <a:off x="6151531" y="4751379"/>
            <a:ext cx="252413" cy="1601801"/>
          </a:xfrm>
          <a:prstGeom prst="leftBrace">
            <a:avLst>
              <a:gd name="adj1" fmla="val 6446"/>
              <a:gd name="adj2" fmla="val 4956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Rectangle 19"/>
          <p:cNvSpPr/>
          <p:nvPr/>
        </p:nvSpPr>
        <p:spPr>
          <a:xfrm>
            <a:off x="6033828" y="564038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4982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714420"/>
            <a:ext cx="6910387" cy="5188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80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 descr="[Baltimore+shootings+heat+map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31" y="3352798"/>
            <a:ext cx="3519380" cy="2730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ocksonwallstreet.net/wp-content/uploads/2012/03/wall-street-www.bigdaynews.com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8" y="823909"/>
            <a:ext cx="2985826" cy="1947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93" y="790574"/>
            <a:ext cx="2973376" cy="1977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aimsinnovation.com/Portals/169013/Images/monitori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56" y="3600449"/>
            <a:ext cx="2571751" cy="2571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www.healthcare.philips.com/pwc_hc/main/shared/Assets/Images/PatientMonitoring/Product/monitoring/pg_patient_monitors_main_e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4" y="2162174"/>
            <a:ext cx="2318792" cy="2107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97300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26137</TotalTime>
  <Words>325</Words>
  <Application>Microsoft Macintosh PowerPoint</Application>
  <PresentationFormat>Skjermfremvisning (4:3)</PresentationFormat>
  <Paragraphs>93</Paragraphs>
  <Slides>26</Slides>
  <Notes>11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26</vt:i4>
      </vt:variant>
    </vt:vector>
  </HeadingPairs>
  <TitlesOfParts>
    <vt:vector size="27" baseType="lpstr">
      <vt:lpstr>Office-tema</vt:lpstr>
      <vt:lpstr>Javazone Workshop Storm Framework: Making sense of tweets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Common Big Data Architectures</vt:lpstr>
      <vt:lpstr>PowerPoint-presentasjon</vt:lpstr>
      <vt:lpstr>PowerPoint-presentasjon</vt:lpstr>
      <vt:lpstr>PowerPoint-presentasjon</vt:lpstr>
      <vt:lpstr>Storm – Continuous Monitoring</vt:lpstr>
      <vt:lpstr>Why use Storm?</vt:lpstr>
      <vt:lpstr>Key concepts…</vt:lpstr>
      <vt:lpstr>Tuples</vt:lpstr>
      <vt:lpstr>Spouts</vt:lpstr>
      <vt:lpstr>Bolts</vt:lpstr>
      <vt:lpstr>Example code</vt:lpstr>
      <vt:lpstr>Topology</vt:lpstr>
      <vt:lpstr>Example</vt:lpstr>
      <vt:lpstr>Example</vt:lpstr>
      <vt:lpstr>Architecture</vt:lpstr>
      <vt:lpstr>PowerPoint-presentasjon</vt:lpstr>
      <vt:lpstr>Running a Topology</vt:lpstr>
      <vt:lpstr>When to apply Storm?</vt:lpstr>
      <vt:lpstr>Aktivt miljø</vt:lpstr>
      <vt:lpstr>Sammendrag</vt:lpstr>
    </vt:vector>
  </TitlesOfParts>
  <Company>Kantega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Siri Pettersen</dc:creator>
  <cp:lastModifiedBy>Jon Espen Ingvaldsen</cp:lastModifiedBy>
  <cp:revision>158</cp:revision>
  <cp:lastPrinted>2013-03-12T12:30:29Z</cp:lastPrinted>
  <dcterms:created xsi:type="dcterms:W3CDTF">2012-02-07T14:35:04Z</dcterms:created>
  <dcterms:modified xsi:type="dcterms:W3CDTF">2013-09-09T06:07:27Z</dcterms:modified>
</cp:coreProperties>
</file>